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7" r:id="rId9"/>
    <p:sldId id="265" r:id="rId10"/>
    <p:sldId id="266" r:id="rId11"/>
    <p:sldId id="268" r:id="rId12"/>
    <p:sldId id="269" r:id="rId13"/>
    <p:sldId id="270" r:id="rId14"/>
    <p:sldId id="287" r:id="rId15"/>
    <p:sldId id="289" r:id="rId16"/>
    <p:sldId id="274" r:id="rId17"/>
    <p:sldId id="276" r:id="rId18"/>
    <p:sldId id="277" r:id="rId19"/>
    <p:sldId id="279" r:id="rId20"/>
    <p:sldId id="282" r:id="rId21"/>
    <p:sldId id="284" r:id="rId22"/>
    <p:sldId id="285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vpuzike.ru/images/43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89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5375704"/>
            <a:ext cx="5565304" cy="1470025"/>
          </a:xfrm>
        </p:spPr>
        <p:txBody>
          <a:bodyPr>
            <a:normAutofit/>
          </a:bodyPr>
          <a:lstStyle/>
          <a:p>
            <a:r>
              <a:rPr lang="kk-KZ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Корь</a:t>
            </a:r>
            <a:endParaRPr lang="ru-RU" sz="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4482" y="475959"/>
            <a:ext cx="5834102" cy="6048957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Одновременно с пятнами Бельского – Филатова – </a:t>
            </a:r>
            <a:r>
              <a:rPr lang="ru-RU" dirty="0" err="1"/>
              <a:t>Коплика</a:t>
            </a:r>
            <a:r>
              <a:rPr lang="ru-RU" dirty="0"/>
              <a:t> или за день до появления коревой сыпи на твердом небе, дужках, миндалинах, задней стенке глотки можно видеть энантему – неправильной формы крупные красные пятна.</a:t>
            </a:r>
          </a:p>
          <a:p>
            <a:r>
              <a:rPr lang="ru-RU" dirty="0"/>
              <a:t>Общая продолжительность продромального периода – 3—4 дня, очень редко меньше (1—2 дня) или больше (6—8 дней). К концу его, в большинстве случаев на 4-й день, температура тела заметно снижается, а иногда нормализуется («врез» на температурной кривой), что создает впечатление о переломе в течении заболевания.</a:t>
            </a:r>
          </a:p>
        </p:txBody>
      </p:sp>
      <p:pic>
        <p:nvPicPr>
          <p:cNvPr id="21506" name="Picture 2" descr="http://vashstom.ru/wp-content/uploads/2013/07/Rujeola_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48384" y="475959"/>
            <a:ext cx="2916104" cy="2881603"/>
          </a:xfrm>
          <a:prstGeom prst="rect">
            <a:avLst/>
          </a:prstGeom>
          <a:noFill/>
        </p:spPr>
      </p:pic>
      <p:pic>
        <p:nvPicPr>
          <p:cNvPr id="21508" name="Picture 4" descr="http://vashstom.ru/wp-content/uploads/2013/07/kor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48384" y="3500438"/>
            <a:ext cx="2916104" cy="30244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endParaRPr lang="ru-RU" dirty="0"/>
          </a:p>
          <a:p>
            <a:r>
              <a:rPr lang="ru-RU" dirty="0"/>
              <a:t>Однако на следующий день (как правило, 5-й день болезни) температура тела вновь повышается, иногда выше, чем во все предшествующие дни, усиливаются все симптомы продромального периода и возникает экзантема. Начинается период высыпания: элементы сыпи имеют пятнисто-папулезный характер, точнее, папулезно-пятнистый, так как начальным высыпным элементом при кори является мягкая на ощупь красноватая папула диаметром около 2 мм, которая через несколько часов как бы присаживается [Филатов Н.Ф., 1903], вокруг нее «расплывается» </a:t>
            </a:r>
            <a:r>
              <a:rPr lang="ru-RU" dirty="0" err="1"/>
              <a:t>гиперемированный</a:t>
            </a:r>
            <a:r>
              <a:rPr lang="ru-RU" dirty="0"/>
              <a:t> ободок – из инициальной коревой папулы образуется типичное коревое пятно. Так формируется очень важная дифференциально-диагностическая особенность коревой сыпи: тенденция к слиянию ярко-красных высыпных элементов и образованию причудливых фигур «с неровными краями, как бы </a:t>
            </a:r>
            <a:r>
              <a:rPr lang="ru-RU" dirty="0" err="1"/>
              <a:t>изгрызанными</a:t>
            </a:r>
            <a:r>
              <a:rPr lang="ru-RU" dirty="0"/>
              <a:t>, или лучистыми краями» (Филатов Н.Ф., 19031. Экзантема при кори яркая, грубая, хорошо заметная, ее нельзя не увидеть; обычно она очень обильная, количество элементов постоянно увеличивается. В редких, главным образом тяжелых, случаях на фоне типичной сыпи могут появляться отдельные петехии.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63722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sz="9200" dirty="0"/>
          </a:p>
          <a:p>
            <a:pPr marL="0" indent="0">
              <a:buNone/>
            </a:pPr>
            <a:r>
              <a:rPr lang="ru-RU" sz="9200" dirty="0"/>
              <a:t>Свободная от сыпи кожа всегда нормальной окраски. Главной особенностью коревой экзантемы является </a:t>
            </a:r>
            <a:r>
              <a:rPr lang="ru-RU" sz="9200" dirty="0" err="1"/>
              <a:t>этапность</a:t>
            </a:r>
            <a:r>
              <a:rPr lang="ru-RU" sz="9200" dirty="0"/>
              <a:t> высыпания. Это настолько важный и постоянный признак, что его замечают сами больные и окружающие их лица. Первые элементы появляются на лице и за ушами и в течение 1-го дня распространяются на шею и верхнюю часть груди. На 2-й день сыпь возникает на туловище, бедрах и руках, на 3-й день – на голенях и стопах, причем к этому времени коревые элементы на лице заметно бледнеют. Высыпания могут сопровождаться несильным зудом.</a:t>
            </a:r>
          </a:p>
          <a:p>
            <a:r>
              <a:rPr lang="ru-RU" sz="9200" dirty="0"/>
              <a:t>Угасание сыпи происходит в том же порядке, что и ее появление: сверху вниз в течение 3 дней. Элементы экзантемы теряют папулезный характер, приобретают вид бурых, а затем коричневатых пятен с мелким отрубевидным шелушением. Эта пигментация сохраняется до 1,5-3 </a:t>
            </a:r>
            <a:r>
              <a:rPr lang="ru-RU" sz="9200" dirty="0" err="1"/>
              <a:t>нед</a:t>
            </a:r>
            <a:r>
              <a:rPr lang="ru-RU" sz="9200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" name="Picture 2" descr="http://doctoribolit.ru/images/Morbilli_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0"/>
            <a:ext cx="277179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en-US" dirty="0"/>
          </a:p>
          <a:p>
            <a:r>
              <a:rPr lang="ru-RU" sz="2800" dirty="0"/>
              <a:t>Лихорадка, ринит, ларингит, конъюнктивит, </a:t>
            </a:r>
            <a:r>
              <a:rPr lang="en-US" sz="2800" dirty="0"/>
              <a:t> </a:t>
            </a:r>
            <a:r>
              <a:rPr lang="ru-RU" sz="2800" dirty="0"/>
              <a:t>пятна Бельского – Филатова – </a:t>
            </a:r>
            <a:r>
              <a:rPr lang="ru-RU" sz="2800" dirty="0" err="1"/>
              <a:t>Коплика</a:t>
            </a:r>
            <a:r>
              <a:rPr lang="ru-RU" sz="2800" dirty="0"/>
              <a:t> и экзантема – обязательные, самые яркие и наиболее ценные проявления кори. Но клиническая картина заболевания этим не исчерпывается. Практически у всех больных в катаральный период и период </a:t>
            </a:r>
            <a:r>
              <a:rPr lang="en-US" sz="2800" dirty="0"/>
              <a:t> </a:t>
            </a:r>
            <a:r>
              <a:rPr lang="ru-RU" sz="2800" dirty="0"/>
              <a:t>высыпания выявляются небольшое увеличение и чувствительность при пальпации периферических лимфатических узлов, особенно шейных и затылочных; почти у половины больных увеличивается селезенка, реже определяется </a:t>
            </a:r>
            <a:r>
              <a:rPr lang="ru-RU" sz="2800" dirty="0" err="1"/>
              <a:t>гепатомегалия</a:t>
            </a:r>
            <a:r>
              <a:rPr lang="ru-RU" sz="2800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bigmun.ru/wp-content/uploads/2016/02/0502a-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352839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3429000"/>
            <a:ext cx="9144000" cy="3528392"/>
          </a:xfrm>
        </p:spPr>
        <p:txBody>
          <a:bodyPr/>
          <a:lstStyle/>
          <a:p>
            <a:r>
              <a:rPr lang="ru-RU" dirty="0"/>
              <a:t>Наблюдается поражение </a:t>
            </a:r>
            <a:r>
              <a:rPr lang="ru-RU" dirty="0" err="1"/>
              <a:t>сердечно-сосудистой</a:t>
            </a:r>
            <a:r>
              <a:rPr lang="ru-RU" dirty="0"/>
              <a:t> системы: в первую неделю – тахикардия, приглушение тонов сердца без смещения его границ, небольшое повышение АД. Затем становятся более характерными брадикардия и дыхательная аритмия, смещение границ сердца за счет его расширения, тоны сердца остаются приглушенными, может появиться систолический шум на верхушке и в точке Боткина</a:t>
            </a: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0" name="Picture 2" descr="http://i.ytimg.com/vi/hCndhC2KkMo/hq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371703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3721596"/>
            <a:ext cx="8784976" cy="3024336"/>
          </a:xfrm>
        </p:spPr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Довольно закономерна симптоматика поражения желудочно-кишечного тракта: снижение аппетита, тошнота, иногда рвота и учащение стула. Язык у больных корью влажный, обложен белым налетом, слюноотделение усилено. Живот мягкий, иногда несколько вздут, у отдельных больных чувствителен и даже болезнен при пальпации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/>
              <a:t>В гемограммах в периоды клинической манифестации кори характерны лейкопения, относительная и абсолютная </a:t>
            </a:r>
            <a:r>
              <a:rPr lang="ru-RU" dirty="0" err="1"/>
              <a:t>нейтропения</a:t>
            </a:r>
            <a:r>
              <a:rPr lang="ru-RU" dirty="0"/>
              <a:t>, относительный лимфоцитоз, </a:t>
            </a:r>
            <a:r>
              <a:rPr lang="ru-RU" dirty="0" err="1"/>
              <a:t>эозинопения</a:t>
            </a:r>
            <a:r>
              <a:rPr lang="ru-RU" dirty="0"/>
              <a:t> или </a:t>
            </a:r>
            <a:r>
              <a:rPr lang="ru-RU" dirty="0" err="1"/>
              <a:t>анэозинофилия</a:t>
            </a:r>
            <a:r>
              <a:rPr lang="ru-RU" dirty="0"/>
              <a:t>. В период высыпания в периферической крови появляются плазматические клетки, возможна тромбоцитопения, СОЭ нормальная или незначительно повышенная. Красная кровь обычно не изменена.</a:t>
            </a:r>
          </a:p>
          <a:p>
            <a:r>
              <a:rPr lang="ru-RU" dirty="0"/>
              <a:t>В анализе мочи небольшая протеинурия, </a:t>
            </a:r>
            <a:r>
              <a:rPr lang="ru-RU" dirty="0" err="1"/>
              <a:t>эритроцитурия</a:t>
            </a:r>
            <a:r>
              <a:rPr lang="ru-RU" dirty="0"/>
              <a:t> и </a:t>
            </a:r>
            <a:r>
              <a:rPr lang="ru-RU" dirty="0" err="1"/>
              <a:t>лейкоцитурия</a:t>
            </a:r>
            <a:r>
              <a:rPr lang="ru-RU" dirty="0"/>
              <a:t>, которые отражают степень интоксикации, столь свойственной этому заболеванию.</a:t>
            </a:r>
          </a:p>
          <a:p>
            <a:r>
              <a:rPr lang="ru-RU" dirty="0"/>
              <a:t>Принято различать типичные формы кори, которые могут иметь легкое, средней тяжести и тяжелое течение, и </a:t>
            </a:r>
            <a:r>
              <a:rPr lang="ru-RU" dirty="0" err="1"/>
              <a:t>атипичные</a:t>
            </a:r>
            <a:r>
              <a:rPr lang="ru-RU" dirty="0"/>
              <a:t> формы. Среди </a:t>
            </a:r>
            <a:r>
              <a:rPr lang="ru-RU" dirty="0" err="1"/>
              <a:t>атипичных</a:t>
            </a:r>
            <a:r>
              <a:rPr lang="ru-RU" dirty="0"/>
              <a:t> наибольшее значение имеет </a:t>
            </a:r>
            <a:r>
              <a:rPr lang="ru-RU" dirty="0" err="1"/>
              <a:t>митигированная</a:t>
            </a:r>
            <a:r>
              <a:rPr lang="ru-RU" dirty="0"/>
              <a:t> корь, или корь у привитых.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belriem.org/wp-content/uploads/2011/11/112211_0325_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36096" y="260648"/>
            <a:ext cx="3528392" cy="633670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9837"/>
            <a:ext cx="7772400" cy="46683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Особенности течения кори у взрослых.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3" y="459734"/>
            <a:ext cx="6264696" cy="65973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/>
              <a:t>У большинства взрослых больных корь протекает тяжело, с выраженными симптомами интоксикации – высокой лихорадкой, </a:t>
            </a:r>
            <a:r>
              <a:rPr lang="ru-RU" sz="1800" b="1" dirty="0" err="1"/>
              <a:t>анорексией</a:t>
            </a:r>
            <a:r>
              <a:rPr lang="ru-RU" sz="1800" b="1" dirty="0"/>
              <a:t>, рвотой, головными болями, адинамией, нарушением сна, крайней раздражительностью и даже утратой ориентировки во времени и окружающей обстановке. При этом катаральные явления могут быть выражены слабее, чем у детей. Замечено также, что у взрослых пятна Бельского – Филатова – </a:t>
            </a:r>
            <a:r>
              <a:rPr lang="ru-RU" sz="1800" b="1" dirty="0" err="1"/>
              <a:t>Коплика</a:t>
            </a:r>
            <a:r>
              <a:rPr lang="ru-RU" sz="1800" b="1" dirty="0"/>
              <a:t> обычно многочисленны, шире распространяются по слизистым оболочкам. Период высыпаний существенных особенностей не имеет, если не считать, что количество элементов у взрослых обычно больше, чем у детей, и они проявляют большую склонность к слиянию. У взрослых чаще встречается геморрагическая </a:t>
            </a:r>
            <a:r>
              <a:rPr lang="ru-RU" sz="1800" b="1" dirty="0" err="1"/>
              <a:t>петехиальная</a:t>
            </a:r>
            <a:r>
              <a:rPr lang="ru-RU" sz="1800" b="1" dirty="0"/>
              <a:t> сыпь наряду с типичными элементами. Все эти причины обусловливают более выраженное, чем у детей, отрубевидное шелушение элементов сыпи. У взрослых чаще развиваются осложнения – энцефалиты, менингиты, менингоэнцефалиты. </a:t>
            </a:r>
            <a:endParaRPr lang="ru-RU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Осложнения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-1" y="692696"/>
            <a:ext cx="9143999" cy="616530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i="1" dirty="0"/>
              <a:t>Пневмонии</a:t>
            </a:r>
            <a:r>
              <a:rPr lang="ru-RU" dirty="0"/>
              <a:t>  остаются самым частым осложнением кори, особенно у детей. Они протекают с различной степенью тяжести, от чего зависят симптоматика, рентгенологическая картина и исход. Возможны </a:t>
            </a:r>
            <a:r>
              <a:rPr lang="ru-RU" dirty="0" err="1"/>
              <a:t>абсцедирование</a:t>
            </a:r>
            <a:r>
              <a:rPr lang="ru-RU" dirty="0"/>
              <a:t> и последующие гнойные плевриты, имеющие соответствующую клиническую картину.</a:t>
            </a:r>
            <a:endParaRPr lang="en-US" dirty="0"/>
          </a:p>
          <a:p>
            <a:r>
              <a:rPr lang="ru-RU" i="1" dirty="0"/>
              <a:t>Ларингиты (</a:t>
            </a:r>
            <a:r>
              <a:rPr lang="ru-RU" i="1" dirty="0" err="1"/>
              <a:t>ларинготрахеобронхиты</a:t>
            </a:r>
            <a:r>
              <a:rPr lang="ru-RU" i="1" dirty="0"/>
              <a:t>)</a:t>
            </a:r>
            <a:r>
              <a:rPr lang="ru-RU" dirty="0"/>
              <a:t>  при присоединении вторичной условно-патогенной флоры из обычного проявления кори могут превратиться в ее грозное осложнение из-за развития язвенно-некротического или пленчатого процесса. Клинически это проявляется в форме коревого крупа, напоминающего по течению и ложный (как при ОРЗ), и истинный (как при дифтерии) круп.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endParaRPr lang="en-US" i="1" dirty="0"/>
          </a:p>
          <a:p>
            <a:r>
              <a:rPr lang="ru-RU" i="1" dirty="0"/>
              <a:t>Стоматиты —</a:t>
            </a:r>
            <a:r>
              <a:rPr lang="ru-RU" dirty="0"/>
              <a:t>  достаточно частое осложнение кори. При распространении патологического язвенно-пленчатого или некротического процесса со слизистых оболочек рта на мягкие ткани лица при гангрене этих тканей наблюдается </a:t>
            </a:r>
            <a:r>
              <a:rPr lang="ru-RU" i="1" dirty="0"/>
              <a:t>нома</a:t>
            </a:r>
            <a:r>
              <a:rPr lang="ru-RU" dirty="0"/>
              <a:t>  («водяной» рак) с обезображиванием лица.</a:t>
            </a:r>
            <a:endParaRPr lang="en-US" dirty="0"/>
          </a:p>
          <a:p>
            <a:r>
              <a:rPr lang="ru-RU" i="1" dirty="0"/>
              <a:t>Энцефалит, менингит, менингоэнцефалит —</a:t>
            </a:r>
            <a:r>
              <a:rPr lang="ru-RU" dirty="0"/>
              <a:t>  наиболее тяжелые осложнения кори, именно они обусловливают большую часть летальных исходов при этом заболевании. У взрослых они протекают особенно тяжело. Считается, что коревые поражения ЦНС развиваются чаще всего на 3—15-й день болезни, иногда позже. Менингит при кори всегда серозный и практически всегда завершается выздоровлением. Коревые энцефалиты и менингоэнцефалиты, напротив, протекают очень тяжело и длительно, летальность при них достигает 10—40 %.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4" descr="http://puzenush.ru/wp-content/uploads/2011/11/vetryanko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67944" y="142852"/>
            <a:ext cx="5076056" cy="657229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33" y="371552"/>
            <a:ext cx="4572000" cy="1071570"/>
          </a:xfrm>
        </p:spPr>
        <p:txBody>
          <a:bodyPr>
            <a:normAutofit fontScale="90000"/>
          </a:bodyPr>
          <a:lstStyle/>
          <a:p>
            <a:pPr algn="ctr"/>
            <a:b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Корь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5788" y="1268760"/>
            <a:ext cx="5508104" cy="4572000"/>
          </a:xfrm>
        </p:spPr>
        <p:txBody>
          <a:bodyPr>
            <a:normAutofit lnSpcReduction="10000"/>
          </a:bodyPr>
          <a:lstStyle/>
          <a:p>
            <a:r>
              <a:rPr lang="ru-RU" b="1" i="1" dirty="0"/>
              <a:t>Корь</a:t>
            </a:r>
            <a:r>
              <a:rPr lang="ru-RU" b="1" dirty="0"/>
              <a:t> </a:t>
            </a:r>
            <a:r>
              <a:rPr lang="ru-RU" dirty="0"/>
              <a:t>  (</a:t>
            </a:r>
            <a:r>
              <a:rPr lang="ru-RU" dirty="0" err="1"/>
              <a:t>morbilli</a:t>
            </a:r>
            <a:r>
              <a:rPr lang="ru-RU" b="1" dirty="0"/>
              <a:t>) – острое вирусное </a:t>
            </a:r>
            <a:r>
              <a:rPr lang="ru-RU" b="1" dirty="0" err="1"/>
              <a:t>антропонозное</a:t>
            </a:r>
            <a:r>
              <a:rPr lang="ru-RU" b="1" dirty="0"/>
              <a:t> заболевание, характеризующееся выраженной интоксикацией, катаральным и катарально-гнойным ринитом, ларингитом, конъюнктивитом, своеобразной энантемой (пятна Бельского – Филатова –</a:t>
            </a:r>
            <a:r>
              <a:rPr lang="en-US" b="1" dirty="0"/>
              <a:t> </a:t>
            </a:r>
            <a:r>
              <a:rPr lang="ru-RU" b="1" dirty="0" err="1"/>
              <a:t>Коплика</a:t>
            </a:r>
            <a:r>
              <a:rPr lang="ru-RU" b="1" dirty="0"/>
              <a:t>) и папулезно-пятнистой сыпью.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Диагностика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620688"/>
            <a:ext cx="9144000" cy="623731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sz="2400" dirty="0"/>
              <a:t>При наличии патогномоничного симптома кори – пятен Бельского – Филатова – </a:t>
            </a:r>
            <a:r>
              <a:rPr lang="ru-RU" sz="2400" dirty="0" err="1"/>
              <a:t>Коплика</a:t>
            </a:r>
            <a:r>
              <a:rPr lang="ru-RU" sz="2400" dirty="0"/>
              <a:t> окончательный диагноз заболевания может быть установлен уже в продромальный (катаральный) период. Нетруден диагноз кори и при типичном ее течении в период высыпаний, особенно при хорошо собранном эпидемиологическом анамнезе. Трудности клинической диагностики возникают у ранее привитых от кори больных, в таких случаях значение эпидемиологических данных многократно возрастает. В особо трудных с диагностической точки зрения случаях используют серологический метод.</a:t>
            </a:r>
            <a:endParaRPr lang="en-US" sz="2400" dirty="0"/>
          </a:p>
          <a:p>
            <a:endParaRPr lang="ru-RU" dirty="0"/>
          </a:p>
          <a:p>
            <a:endParaRPr lang="en-US" dirty="0"/>
          </a:p>
          <a:p>
            <a:r>
              <a:rPr lang="ru-RU" dirty="0"/>
              <a:t>Дифференциальный диагноз проводят с краснухой, псевдотуберкулезом и иерсиниозом, энтеровирусными экзантемами, вызванными вирусами </a:t>
            </a:r>
            <a:r>
              <a:rPr lang="ru-RU" dirty="0" err="1"/>
              <a:t>Коксаки</a:t>
            </a:r>
            <a:r>
              <a:rPr lang="ru-RU" dirty="0"/>
              <a:t> и ЕСНО, сывороточной болезнью, аллергической сыпью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9CFA0C35-1DA9-45B3-BA7A-9881294D0C58}"/>
              </a:ext>
            </a:extLst>
          </p:cNvPr>
          <p:cNvSpPr txBox="1">
            <a:spLocks/>
          </p:cNvSpPr>
          <p:nvPr/>
        </p:nvSpPr>
        <p:spPr>
          <a:xfrm>
            <a:off x="0" y="4653136"/>
            <a:ext cx="9144000" cy="47667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bIns="91440" anchor="b" anchorCtr="0">
            <a:normAutofit fontScale="7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3600" b="1" dirty="0"/>
              <a:t>ифференциальная д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иагностика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://www.artemida.gorod.tomsk.ru/posts-files/72/773/i/shpri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6057" y="188640"/>
            <a:ext cx="3960440" cy="6408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7810"/>
            <a:ext cx="4462264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Лечение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-1" y="723900"/>
            <a:ext cx="5148065" cy="6134100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неосложненном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течении заболевания лечение больных проводят на дому. В терапевтический комплекс входят постельный режим, щадящая диета, обильное питье,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поливитаминотерапия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Проводится уход за полостью рта (полоскание кипяченой водой или 2 % раствором натрия гидрокарбоната) и глазами (приглушенный световой режим, закапывание в глаза 20 % раствора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сульфацил-натрия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по 2—3 капли 3—4 раза в день).</a:t>
            </a:r>
          </a:p>
          <a:p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 возникновении осложнений больной подлежит лечению в условиях инфекционного стационара.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e-motherhood.ru/wp-content/uploads/2014/03/kor_u_dete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8012" y="202630"/>
            <a:ext cx="3571900" cy="639472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0" y="202630"/>
            <a:ext cx="35719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Профилактика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635896" y="764704"/>
            <a:ext cx="5508104" cy="6093296"/>
          </a:xfrm>
        </p:spPr>
        <p:txBody>
          <a:bodyPr>
            <a:normAutofit fontScale="85000" lnSpcReduction="20000"/>
          </a:bodyPr>
          <a:lstStyle/>
          <a:p>
            <a:r>
              <a:rPr lang="ru-RU" sz="2800" dirty="0"/>
              <a:t>Больного изолируют с 7-го дня от начала клинических проявлений. Все контактные дети, не больные корью, подлежат разобщению на 17 дней (если они с профилактической целью не получали иммуноглобулин) или на 21 день (если они получили пассивную профилактику иммуноглобулином). В помещении, где находится больной, текущую дезинфекцию не проводят, но обеспечивают систематическое проветривание и тщательную влажную уборку. Заключительной дезинфекции          (в случае госпитализации больного) также не требуется, ее заменяют влажной уборкой помещения и проветриванием.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Этиология</a:t>
            </a:r>
            <a:r>
              <a:rPr lang="ru-RU" dirty="0"/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1034" y="620688"/>
            <a:ext cx="9112966" cy="623731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/>
              <a:t>Возбудитель кори – вирус, относящийся к роду </a:t>
            </a:r>
            <a:r>
              <a:rPr lang="ru-RU" dirty="0" err="1"/>
              <a:t>Morbilivirus</a:t>
            </a:r>
            <a:r>
              <a:rPr lang="ru-RU" dirty="0"/>
              <a:t> семейства </a:t>
            </a:r>
            <a:r>
              <a:rPr lang="ru-RU" dirty="0" err="1"/>
              <a:t>Paramyxoviridae</a:t>
            </a:r>
            <a:r>
              <a:rPr lang="ru-RU" dirty="0"/>
              <a:t>. Вирион сферической формы диаметром 120—500 нм имеет </a:t>
            </a:r>
            <a:r>
              <a:rPr lang="ru-RU" dirty="0" err="1"/>
              <a:t>липидсодержащую</a:t>
            </a:r>
            <a:r>
              <a:rPr lang="ru-RU" dirty="0"/>
              <a:t> оболочку с крупными выступами на ее поверхности. Внутри оболочки заключен спиральный </a:t>
            </a:r>
            <a:r>
              <a:rPr lang="ru-RU" dirty="0" err="1"/>
              <a:t>нуклеокапсид</a:t>
            </a:r>
            <a:r>
              <a:rPr lang="ru-RU" dirty="0"/>
              <a:t> диаметром 17 нм. Геном состоит из одной молекулы одноцепочечной РНК.</a:t>
            </a:r>
          </a:p>
          <a:p>
            <a:r>
              <a:rPr lang="ru-RU" dirty="0"/>
              <a:t>Он малоустойчив в окружающей среде: быстро инактивируется при температуре 56°С (через 30 мин), в кислой среде (рН 2,0—4,0), под влиянием рассеянного света, под прямыми солнечными лучами, во влажном воздухе, при воздействии дезинфектантов. В каплях слизи при температуре воздуха 12—15°С сохраняется в течение нескольких дней. Низкую температуру переносит хорошо: кровь больного, замороженная при —72 °С, сохраняет свою заразительность в течение 14 дней.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Эпидемиология</a:t>
            </a:r>
            <a:r>
              <a:rPr lang="ru-RU" dirty="0"/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692696"/>
            <a:ext cx="9144000" cy="616530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/>
              <a:t>Источник инфекции – только больной человек в последние дни инкубационного периода, в максимальной степени в продромальный (катаральный) период и в значительно меньшей степени – в период высыпания. Вопрос здорового </a:t>
            </a:r>
            <a:r>
              <a:rPr lang="ru-RU" dirty="0" err="1"/>
              <a:t>вирусоносительства</a:t>
            </a:r>
            <a:r>
              <a:rPr lang="ru-RU" dirty="0"/>
              <a:t> отрицается. Вместе с тем описаны случаи бессимптомной коревой инфекции. </a:t>
            </a:r>
            <a:endParaRPr lang="en-US" dirty="0"/>
          </a:p>
          <a:p>
            <a:r>
              <a:rPr lang="ru-RU" dirty="0"/>
              <a:t>Механизм передачи возбудителя – аэрогенный, доминирующий путь распространения – воздушно-капельный, который реализуется при кашле, чиханье, крике, плаче, разговоре. По-видимому, существует возможность </a:t>
            </a:r>
            <a:r>
              <a:rPr lang="ru-RU" dirty="0" err="1"/>
              <a:t>трансплацентарной</a:t>
            </a:r>
            <a:r>
              <a:rPr lang="ru-RU" dirty="0"/>
              <a:t> передачи инфекции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9269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Патогенез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692697"/>
            <a:ext cx="9144000" cy="616530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/>
              <a:t>Ворота инфекции – слизистая оболочка верхних дыхательных путей. Здесь в лимфоидных, ретикулярных и </a:t>
            </a:r>
            <a:r>
              <a:rPr lang="ru-RU" dirty="0" err="1"/>
              <a:t>гистиоцитарных</a:t>
            </a:r>
            <a:r>
              <a:rPr lang="ru-RU" dirty="0"/>
              <a:t> клетках происходит первичная репликация вируса. В дальнейшем возбудитель проникает в регионарные лимфатические узлы, где также реплицируется, накапливается, как в депо, и вызывает гиперплазию и пролиферацию клеточных элементов. К 3-му дню (по другим данным, к 5—6-му дню) инкубационного периода происходит первый прорыв возбудителя в кровь, возникают первая кратковременная </a:t>
            </a:r>
            <a:r>
              <a:rPr lang="ru-RU" dirty="0" err="1"/>
              <a:t>вирусемия</a:t>
            </a:r>
            <a:r>
              <a:rPr lang="ru-RU" dirty="0"/>
              <a:t> и рассеивание вирусов по всем органам и тканям с их фиксацией в клетках системы </a:t>
            </a:r>
            <a:r>
              <a:rPr lang="ru-RU" dirty="0" err="1"/>
              <a:t>мононуклеарных</a:t>
            </a:r>
            <a:r>
              <a:rPr lang="ru-RU" dirty="0"/>
              <a:t> фагоцитов и лимфоидных клетках, где вирусы накапливаются. Параллельно происходят процессы иммуноморфологической перестройки организма, формирование специфических клонов Т-лимфоцитов, ответственных за клеточный иммунитет, В-лимфоцитов и плазматических клеток, обеспечивающих специфический </a:t>
            </a:r>
            <a:r>
              <a:rPr lang="ru-RU" dirty="0" err="1"/>
              <a:t>антителогенез</a:t>
            </a:r>
            <a:r>
              <a:rPr lang="ru-RU" dirty="0"/>
              <a:t>, начинается стимуляция выработки интерферона, продукция </a:t>
            </a:r>
            <a:r>
              <a:rPr lang="ru-RU" dirty="0" err="1"/>
              <a:t>цитокинов</a:t>
            </a:r>
            <a:r>
              <a:rPr lang="ru-RU" dirty="0"/>
              <a:t> и т.д.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88640"/>
            <a:ext cx="8272466" cy="57606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 течении коревой инфекции выделяют 4 периода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764704"/>
            <a:ext cx="5079508" cy="237626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/>
              <a:t>   </a:t>
            </a:r>
            <a:r>
              <a:rPr lang="ru-RU" sz="2800" dirty="0"/>
              <a:t>Инкубационный</a:t>
            </a: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ru-RU" sz="2800" dirty="0"/>
              <a:t> </a:t>
            </a:r>
            <a:r>
              <a:rPr lang="en-US" sz="2800" dirty="0"/>
              <a:t>  </a:t>
            </a:r>
            <a:r>
              <a:rPr lang="ru-RU" sz="2800" dirty="0"/>
              <a:t>продромальный </a:t>
            </a:r>
            <a:r>
              <a:rPr lang="en-US" sz="2800" dirty="0"/>
              <a:t>         </a:t>
            </a:r>
            <a:r>
              <a:rPr lang="ru-RU" sz="2800" dirty="0"/>
              <a:t>(катаральный)</a:t>
            </a: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   </a:t>
            </a:r>
            <a:r>
              <a:rPr lang="ru-RU" sz="2800" dirty="0"/>
              <a:t>Высыпания</a:t>
            </a: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   </a:t>
            </a:r>
            <a:r>
              <a:rPr lang="ru-RU" sz="2800" dirty="0"/>
              <a:t>Реконвалесценции</a:t>
            </a:r>
            <a:endParaRPr lang="en-US" sz="2800" dirty="0"/>
          </a:p>
          <a:p>
            <a:pPr>
              <a:buFont typeface="Wingdings" pitchFamily="2" charset="2"/>
              <a:buChar char="Ø"/>
            </a:pPr>
            <a:endParaRPr lang="en-US" sz="2800" dirty="0"/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  <p:pic>
        <p:nvPicPr>
          <p:cNvPr id="4" name="Picture 2" descr="http://sblpb.ru/images/syp-pri-kori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83131" y="996447"/>
            <a:ext cx="2832273" cy="3152633"/>
          </a:xfrm>
          <a:prstGeom prst="rect">
            <a:avLst/>
          </a:prstGeom>
          <a:noFill/>
        </p:spPr>
      </p:pic>
      <p:sp>
        <p:nvSpPr>
          <p:cNvPr id="5" name="Содержимое 2">
            <a:extLst>
              <a:ext uri="{FF2B5EF4-FFF2-40B4-BE49-F238E27FC236}">
                <a16:creationId xmlns:a16="http://schemas.microsoft.com/office/drawing/2014/main" id="{4D06396B-8FFA-40BA-80F0-1BE5385F8CA2}"/>
              </a:ext>
            </a:extLst>
          </p:cNvPr>
          <p:cNvSpPr txBox="1">
            <a:spLocks/>
          </p:cNvSpPr>
          <p:nvPr/>
        </p:nvSpPr>
        <p:spPr>
          <a:xfrm>
            <a:off x="428596" y="4354033"/>
            <a:ext cx="8391876" cy="216744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продолжается обычно 9, чаще 11 дней; редко он сокращается до 7 дней или удлиняется до 21—28 дней (в результате пассивной профилактики иммуноглобулином в очаге инфекции).</a:t>
            </a:r>
          </a:p>
          <a:p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469500D9-CA33-4225-A50A-28C5E258D9A6}"/>
              </a:ext>
            </a:extLst>
          </p:cNvPr>
          <p:cNvSpPr txBox="1">
            <a:spLocks/>
          </p:cNvSpPr>
          <p:nvPr/>
        </p:nvSpPr>
        <p:spPr>
          <a:xfrm>
            <a:off x="428596" y="3503323"/>
            <a:ext cx="5079508" cy="85071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Инкубационный период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Продромальный (катаральный) период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836712"/>
            <a:ext cx="9144000" cy="602128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/>
              <a:t>Заболевание начинается остро с симптомов интоксикации и катарального воспаления слизистых оболочек. Повышается температура тела, в тяжелых случаях до 39 °С и выше. Больные становятся вялыми, раздражительными, дети – капризными, плаксивыми, жалуются на головные боли. Аппетит снижается, нарушается сон. Возникает и неуклонно нарастает ринит с обильным, иногда непрерывным истечением серозного, позже серозно-гнойного экссудата, появляются признаки ларингита (или </a:t>
            </a:r>
            <a:r>
              <a:rPr lang="ru-RU" dirty="0" err="1"/>
              <a:t>ларинготрахеобронхита</a:t>
            </a:r>
            <a:r>
              <a:rPr lang="ru-RU" dirty="0"/>
              <a:t>) – частый, короткий, сухой, «лающий», навязчивый, мучительный кашель, осиплость голоса. Всегда развиваются конъюнктивит с отеком и гиперемией слизистой оболочки глаз, с серозным или серозно-гнойным отделяемым, а также инъекция сосудов склер, слезотечение, а иногда и светобоязнь. Триада симптомов – насморк, кашель, конъюнктивит – необычайно характерна для катарального периода кори. Характерен и внешний вид больного: одутловатое лицо, припухшие глаза, нос и губы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5157766" cy="685800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ru-RU" dirty="0"/>
          </a:p>
          <a:p>
            <a:r>
              <a:rPr lang="ru-RU" dirty="0"/>
              <a:t>К концу 1-го или на 2-й день болезни появляется чрезвычайно ценный диагностический симптом кори – пятна Бельского – Филатова – </a:t>
            </a:r>
            <a:r>
              <a:rPr lang="ru-RU" dirty="0" err="1"/>
              <a:t>Коплика</a:t>
            </a:r>
            <a:r>
              <a:rPr lang="ru-RU" dirty="0"/>
              <a:t> –патогномоничный признак этого заболевания. Обнаружение этих пятен позволяет поставить правильный и окончательный диагноз кори в ранние сроки болезни еще до появления сыпи.</a:t>
            </a:r>
          </a:p>
          <a:p>
            <a:endParaRPr lang="ru-RU" dirty="0"/>
          </a:p>
        </p:txBody>
      </p:sp>
      <p:pic>
        <p:nvPicPr>
          <p:cNvPr id="23554" name="Picture 2" descr="http://kbmk.info/uploads/images/00/00/01/2011/01/08/4f9e929f8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57766" y="0"/>
            <a:ext cx="3936758" cy="3429000"/>
          </a:xfrm>
          <a:prstGeom prst="rect">
            <a:avLst/>
          </a:prstGeom>
          <a:noFill/>
        </p:spPr>
      </p:pic>
      <p:pic>
        <p:nvPicPr>
          <p:cNvPr id="5" name="Picture 2" descr="http://krutikova.ucoz.ru/_ph/5/2/878402498.jpg">
            <a:extLst>
              <a:ext uri="{FF2B5EF4-FFF2-40B4-BE49-F238E27FC236}">
                <a16:creationId xmlns:a16="http://schemas.microsoft.com/office/drawing/2014/main" id="{3F1B7E42-53C8-4791-B5A5-B45FB4B0AB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/>
          <a:srcRect l="1196" t="-6848" r="-1196" b="6848"/>
          <a:stretch/>
        </p:blipFill>
        <p:spPr bwMode="auto">
          <a:xfrm>
            <a:off x="5157766" y="3068960"/>
            <a:ext cx="3986234" cy="37890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endParaRPr lang="ru-RU" dirty="0"/>
          </a:p>
          <a:p>
            <a:r>
              <a:rPr lang="ru-RU" dirty="0"/>
              <a:t>Наличие пятен Бельского – Филатова – </a:t>
            </a:r>
            <a:r>
              <a:rPr lang="ru-RU" dirty="0" err="1"/>
              <a:t>Коплика</a:t>
            </a:r>
            <a:r>
              <a:rPr lang="ru-RU" dirty="0"/>
              <a:t> создает впечатление, что слизистая оболочка щек посыпана манной крупой или отрубями. Пятна могут быть скудными и обильными; они располагаются напротив малых коренных зубов в виде мелких белого цвета пятнышек, возвышающихся над поверхностью слизистой оболочки и окруженных красным ободком. В некоторых, редких, случаях пятна сливаются и распространяются на слизистые оболочки всей полости рта (за исключением твердого и мягкого неба) и конъюнктиву. Описаны случаи их появления на слизистой оболочке </a:t>
            </a:r>
            <a:r>
              <a:rPr lang="ru-RU" dirty="0" err="1"/>
              <a:t>ануса</a:t>
            </a:r>
            <a:r>
              <a:rPr lang="ru-RU" dirty="0"/>
              <a:t> и вульвы. Пятна Бельского – Филатова – </a:t>
            </a:r>
            <a:r>
              <a:rPr lang="ru-RU" dirty="0" err="1"/>
              <a:t>Коплика</a:t>
            </a:r>
            <a:r>
              <a:rPr lang="ru-RU" dirty="0"/>
              <a:t> существуют 2—3 дня и к моменту появления сыпи обычно исчезают. В редких случаях, когда они сохраняются и в первые часы и дни экзантемы, необходимость в дифференциальном диагнозе коревой сыпи отпадает. После исчезновения пятен внимательный врач может заметить бархатистость в местах их бывшей локализации.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452</TotalTime>
  <Words>2091</Words>
  <Application>Microsoft Office PowerPoint</Application>
  <PresentationFormat>Экран (4:3)</PresentationFormat>
  <Paragraphs>57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Calibri</vt:lpstr>
      <vt:lpstr>Cambria</vt:lpstr>
      <vt:lpstr>Franklin Gothic Book</vt:lpstr>
      <vt:lpstr>Perpetua</vt:lpstr>
      <vt:lpstr>Times New Roman</vt:lpstr>
      <vt:lpstr>Wingdings</vt:lpstr>
      <vt:lpstr>Wingdings 2</vt:lpstr>
      <vt:lpstr>Справедливость</vt:lpstr>
      <vt:lpstr>Корь</vt:lpstr>
      <vt:lpstr>    Корь  </vt:lpstr>
      <vt:lpstr>Этиология </vt:lpstr>
      <vt:lpstr>Эпидемиология </vt:lpstr>
      <vt:lpstr>Патогенез </vt:lpstr>
      <vt:lpstr>В течении коревой инфекции выделяют 4 периода: </vt:lpstr>
      <vt:lpstr>Продромальный (катаральный) период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Особенности течения кори у взрослых.</vt:lpstr>
      <vt:lpstr>Осложнения</vt:lpstr>
      <vt:lpstr>Презентация PowerPoint</vt:lpstr>
      <vt:lpstr>Диагностика</vt:lpstr>
      <vt:lpstr>Лечение</vt:lpstr>
      <vt:lpstr>Профилактика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Гулмира Джумадуллаева</cp:lastModifiedBy>
  <cp:revision>48</cp:revision>
  <dcterms:modified xsi:type="dcterms:W3CDTF">2025-11-20T11:49:09Z</dcterms:modified>
</cp:coreProperties>
</file>